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24" r:id="rId3"/>
    <p:sldId id="320" r:id="rId4"/>
    <p:sldId id="322" r:id="rId5"/>
    <p:sldId id="323" r:id="rId6"/>
    <p:sldId id="311" r:id="rId7"/>
    <p:sldId id="314" r:id="rId8"/>
    <p:sldId id="328" r:id="rId9"/>
    <p:sldId id="329" r:id="rId10"/>
    <p:sldId id="330" r:id="rId11"/>
    <p:sldId id="325" r:id="rId12"/>
    <p:sldId id="326" r:id="rId13"/>
    <p:sldId id="319"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Insufflator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18.2  Maintaining Gynaecology and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bstetrics equipment </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18.2.4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insufflator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4" name="Rechthoek 13"/>
          <p:cNvSpPr/>
          <p:nvPr/>
        </p:nvSpPr>
        <p:spPr>
          <a:xfrm>
            <a:off x="811301" y="1572801"/>
            <a:ext cx="3962297" cy="3089179"/>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scientific </a:t>
            </a:r>
            <a:r>
              <a:rPr lang="en-GB" sz="1600"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safety considerations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user </a:t>
            </a:r>
            <a:r>
              <a:rPr lang="en-GB" sz="1600" dirty="0">
                <a:latin typeface="+mj-lt"/>
                <a:ea typeface="Calibri" panose="020F0502020204030204" pitchFamily="34" charset="0"/>
                <a:cs typeface="Times New Roman" panose="02020603050405020304" pitchFamily="18" charset="0"/>
              </a:rPr>
              <a:t>and patient safety </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electrical safety</a:t>
            </a:r>
            <a:endParaRPr lang="en-GB" sz="1600" dirty="0">
              <a:latin typeface="+mj-lt"/>
              <a:ea typeface="Calibri" panose="020F0502020204030204" pitchFamily="34" charset="0"/>
              <a:cs typeface="Times New Roman" panose="02020603050405020304" pitchFamily="18" charset="0"/>
            </a:endParaRPr>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194" y="1614681"/>
            <a:ext cx="4877223" cy="2889754"/>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 Field Replaceable Units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sp>
        <p:nvSpPr>
          <p:cNvPr id="12" name="Tekstvak 11"/>
          <p:cNvSpPr txBox="1"/>
          <p:nvPr/>
        </p:nvSpPr>
        <p:spPr>
          <a:xfrm>
            <a:off x="9065546" y="0"/>
            <a:ext cx="2969699" cy="369332"/>
          </a:xfrm>
          <a:prstGeom prst="rect">
            <a:avLst/>
          </a:prstGeom>
          <a:noFill/>
        </p:spPr>
        <p:txBody>
          <a:bodyPr wrap="square" rtlCol="0">
            <a:spAutoFit/>
          </a:bodyPr>
          <a:lstStyle/>
          <a:p>
            <a:pPr algn="ctr"/>
            <a:r>
              <a:rPr lang="en-US" dirty="0" smtClean="0"/>
              <a:t>Stryker 40L Insufflator</a:t>
            </a:r>
            <a:endParaRPr lang="en-US"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51666" y="1337951"/>
            <a:ext cx="6443134" cy="4934772"/>
          </a:xfrm>
          <a:prstGeom prst="rect">
            <a:avLst/>
          </a:prstGeom>
        </p:spPr>
      </p:pic>
    </p:spTree>
    <p:extLst>
      <p:ext uri="{BB962C8B-B14F-4D97-AF65-F5344CB8AC3E}">
        <p14:creationId xmlns:p14="http://schemas.microsoft.com/office/powerpoint/2010/main" val="1884681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l="14448" r="24866"/>
          <a:stretch/>
        </p:blipFill>
        <p:spPr>
          <a:xfrm>
            <a:off x="711200" y="1651105"/>
            <a:ext cx="2421468" cy="3990172"/>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72402" y="1295441"/>
            <a:ext cx="5317068" cy="4345836"/>
          </a:xfrm>
          <a:prstGeom prst="rect">
            <a:avLst/>
          </a:prstGeom>
        </p:spPr>
      </p:pic>
      <p:pic>
        <p:nvPicPr>
          <p:cNvPr id="4" name="Afbeelding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14469" y="2576575"/>
            <a:ext cx="1183026" cy="1823831"/>
          </a:xfrm>
          <a:prstGeom prst="rect">
            <a:avLst/>
          </a:prstGeom>
        </p:spPr>
      </p:pic>
      <p:sp>
        <p:nvSpPr>
          <p:cNvPr id="5" name="Tekstvak 4"/>
          <p:cNvSpPr txBox="1"/>
          <p:nvPr/>
        </p:nvSpPr>
        <p:spPr>
          <a:xfrm>
            <a:off x="3759047" y="4832167"/>
            <a:ext cx="1493870" cy="369332"/>
          </a:xfrm>
          <a:prstGeom prst="rect">
            <a:avLst/>
          </a:prstGeom>
          <a:noFill/>
        </p:spPr>
        <p:txBody>
          <a:bodyPr wrap="none" rtlCol="0">
            <a:spAutoFit/>
          </a:bodyPr>
          <a:lstStyle/>
          <a:p>
            <a:r>
              <a:rPr lang="en-US" dirty="0" smtClean="0"/>
              <a:t>gas connector</a:t>
            </a:r>
            <a:endParaRPr lang="en-US" dirty="0"/>
          </a:p>
        </p:txBody>
      </p:sp>
      <p:sp>
        <p:nvSpPr>
          <p:cNvPr id="10" name="Tekstvak 9"/>
          <p:cNvSpPr txBox="1"/>
          <p:nvPr/>
        </p:nvSpPr>
        <p:spPr>
          <a:xfrm>
            <a:off x="8574480" y="5702942"/>
            <a:ext cx="3126369" cy="369332"/>
          </a:xfrm>
          <a:prstGeom prst="rect">
            <a:avLst/>
          </a:prstGeom>
          <a:noFill/>
        </p:spPr>
        <p:txBody>
          <a:bodyPr wrap="none" rtlCol="0">
            <a:spAutoFit/>
          </a:bodyPr>
          <a:lstStyle/>
          <a:p>
            <a:r>
              <a:rPr lang="en-US" dirty="0" smtClean="0"/>
              <a:t>pressure regulation adjustment</a:t>
            </a:r>
            <a:endParaRPr lang="en-US" dirty="0"/>
          </a:p>
        </p:txBody>
      </p:sp>
      <p:sp>
        <p:nvSpPr>
          <p:cNvPr id="12" name="Rechthoek 11"/>
          <p:cNvSpPr/>
          <p:nvPr/>
        </p:nvSpPr>
        <p:spPr>
          <a:xfrm>
            <a:off x="377322" y="5595408"/>
            <a:ext cx="6463083" cy="646331"/>
          </a:xfrm>
          <a:prstGeom prst="rect">
            <a:avLst/>
          </a:prstGeom>
        </p:spPr>
        <p:txBody>
          <a:bodyPr wrap="square">
            <a:spAutoFit/>
          </a:bodyPr>
          <a:lstStyle/>
          <a:p>
            <a:r>
              <a:rPr lang="en-GB" dirty="0"/>
              <a:t>Use a high-pressure tube to connect a CO2 gas cylinder to the rear gas inlet </a:t>
            </a:r>
            <a:r>
              <a:rPr lang="en-GB" dirty="0" smtClean="0"/>
              <a:t>connection or </a:t>
            </a:r>
            <a:r>
              <a:rPr lang="en-GB" dirty="0"/>
              <a:t>connect to centralized CO2 gas supply.</a:t>
            </a:r>
            <a:endParaRPr lang="en-US" dirty="0"/>
          </a:p>
        </p:txBody>
      </p:sp>
      <p:sp>
        <p:nvSpPr>
          <p:cNvPr id="16" name="Tekstvak 15"/>
          <p:cNvSpPr txBox="1"/>
          <p:nvPr/>
        </p:nvSpPr>
        <p:spPr>
          <a:xfrm>
            <a:off x="9065546" y="0"/>
            <a:ext cx="2969699" cy="369332"/>
          </a:xfrm>
          <a:prstGeom prst="rect">
            <a:avLst/>
          </a:prstGeom>
          <a:noFill/>
        </p:spPr>
        <p:txBody>
          <a:bodyPr wrap="square" rtlCol="0">
            <a:spAutoFit/>
          </a:bodyPr>
          <a:lstStyle/>
          <a:p>
            <a:pPr algn="ctr"/>
            <a:r>
              <a:rPr lang="en-US" dirty="0" smtClean="0"/>
              <a:t>Stryker 40L Insufflator</a:t>
            </a:r>
            <a:endParaRPr lang="en-US" dirty="0"/>
          </a:p>
        </p:txBody>
      </p:sp>
    </p:spTree>
    <p:extLst>
      <p:ext uri="{BB962C8B-B14F-4D97-AF65-F5344CB8AC3E}">
        <p14:creationId xmlns:p14="http://schemas.microsoft.com/office/powerpoint/2010/main" val="357869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pic>
        <p:nvPicPr>
          <p:cNvPr id="6" name="Afbeelding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07338" y="1331632"/>
            <a:ext cx="6201204" cy="4976662"/>
          </a:xfrm>
          <a:prstGeom prst="rect">
            <a:avLst/>
          </a:prstGeom>
        </p:spPr>
      </p:pic>
    </p:spTree>
    <p:extLst>
      <p:ext uri="{BB962C8B-B14F-4D97-AF65-F5344CB8AC3E}">
        <p14:creationId xmlns:p14="http://schemas.microsoft.com/office/powerpoint/2010/main" val="3938484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65400" y="1742939"/>
            <a:ext cx="6873399" cy="4180426"/>
          </a:xfrm>
          <a:prstGeom prst="rect">
            <a:avLst/>
          </a:prstGeom>
        </p:spPr>
      </p:pic>
    </p:spTree>
    <p:extLst>
      <p:ext uri="{BB962C8B-B14F-4D97-AF65-F5344CB8AC3E}">
        <p14:creationId xmlns:p14="http://schemas.microsoft.com/office/powerpoint/2010/main" val="684189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00438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150962" y="388326"/>
            <a:ext cx="11878222" cy="673629"/>
          </a:xfrm>
        </p:spPr>
        <p:txBody>
          <a:bodyPr>
            <a:no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Laparoscopy = keyhole surgery = minimally invasive surgery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16622" y="3250893"/>
            <a:ext cx="6096000" cy="923330"/>
          </a:xfrm>
          <a:prstGeom prst="rect">
            <a:avLst/>
          </a:prstGeom>
        </p:spPr>
        <p:txBody>
          <a:bodyPr>
            <a:spAutoFit/>
          </a:bodyPr>
          <a:lstStyle/>
          <a:p>
            <a:r>
              <a:rPr lang="en-GB" dirty="0" smtClean="0">
                <a:latin typeface="+mj-lt"/>
              </a:rPr>
              <a:t>The procedure can be used to </a:t>
            </a:r>
            <a:r>
              <a:rPr lang="en-GB" b="1" dirty="0" smtClean="0">
                <a:solidFill>
                  <a:srgbClr val="7030A0"/>
                </a:solidFill>
                <a:latin typeface="+mj-lt"/>
              </a:rPr>
              <a:t>observe</a:t>
            </a:r>
            <a:r>
              <a:rPr lang="en-GB" dirty="0" smtClean="0">
                <a:latin typeface="+mj-lt"/>
              </a:rPr>
              <a:t> (diagnose) or to </a:t>
            </a:r>
            <a:r>
              <a:rPr lang="en-GB" b="1" dirty="0" smtClean="0">
                <a:solidFill>
                  <a:srgbClr val="7030A0"/>
                </a:solidFill>
                <a:latin typeface="+mj-lt"/>
              </a:rPr>
              <a:t>take tissue </a:t>
            </a:r>
            <a:r>
              <a:rPr lang="en-GB" b="1" dirty="0">
                <a:solidFill>
                  <a:srgbClr val="7030A0"/>
                </a:solidFill>
                <a:latin typeface="+mj-lt"/>
              </a:rPr>
              <a:t>samples</a:t>
            </a:r>
            <a:r>
              <a:rPr lang="en-GB" dirty="0">
                <a:latin typeface="+mj-lt"/>
              </a:rPr>
              <a:t> </a:t>
            </a:r>
            <a:r>
              <a:rPr lang="en-GB" dirty="0" smtClean="0">
                <a:latin typeface="+mj-lt"/>
              </a:rPr>
              <a:t>for </a:t>
            </a:r>
            <a:r>
              <a:rPr lang="en-GB" dirty="0">
                <a:latin typeface="+mj-lt"/>
              </a:rPr>
              <a:t>biopsy through the </a:t>
            </a:r>
            <a:r>
              <a:rPr lang="en-GB" dirty="0" smtClean="0">
                <a:latin typeface="+mj-lt"/>
              </a:rPr>
              <a:t>tube. Also, a diseased </a:t>
            </a:r>
            <a:r>
              <a:rPr lang="en-GB" b="1" dirty="0" smtClean="0">
                <a:solidFill>
                  <a:srgbClr val="7030A0"/>
                </a:solidFill>
                <a:latin typeface="+mj-lt"/>
              </a:rPr>
              <a:t>organ</a:t>
            </a:r>
            <a:r>
              <a:rPr lang="en-GB" dirty="0" smtClean="0">
                <a:latin typeface="+mj-lt"/>
              </a:rPr>
              <a:t> can be </a:t>
            </a:r>
            <a:r>
              <a:rPr lang="en-GB" b="1" dirty="0" smtClean="0">
                <a:solidFill>
                  <a:srgbClr val="7030A0"/>
                </a:solidFill>
                <a:latin typeface="+mj-lt"/>
              </a:rPr>
              <a:t>removed</a:t>
            </a:r>
            <a:r>
              <a:rPr lang="en-GB" dirty="0" smtClean="0">
                <a:latin typeface="+mj-lt"/>
              </a:rPr>
              <a:t> with this approach. </a:t>
            </a:r>
            <a:endParaRPr lang="en-US" dirty="0">
              <a:latin typeface="+mj-lt"/>
            </a:endParaRPr>
          </a:p>
        </p:txBody>
      </p:sp>
      <p:sp>
        <p:nvSpPr>
          <p:cNvPr id="9" name="Rechthoek 8"/>
          <p:cNvSpPr/>
          <p:nvPr/>
        </p:nvSpPr>
        <p:spPr>
          <a:xfrm>
            <a:off x="467704" y="4429281"/>
            <a:ext cx="6307783" cy="1200329"/>
          </a:xfrm>
          <a:prstGeom prst="rect">
            <a:avLst/>
          </a:prstGeom>
        </p:spPr>
        <p:txBody>
          <a:bodyPr wrap="square">
            <a:spAutoFit/>
          </a:bodyPr>
          <a:lstStyle/>
          <a:p>
            <a:pPr lvl="0"/>
            <a:r>
              <a:rPr lang="en-GB" dirty="0">
                <a:solidFill>
                  <a:srgbClr val="000000"/>
                </a:solidFill>
                <a:latin typeface="Calibri Light" panose="020F0302020204030204"/>
              </a:rPr>
              <a:t>The advantages of </a:t>
            </a:r>
            <a:r>
              <a:rPr lang="en-GB" dirty="0" smtClean="0">
                <a:solidFill>
                  <a:srgbClr val="000000"/>
                </a:solidFill>
                <a:latin typeface="Calibri Light" panose="020F0302020204030204"/>
              </a:rPr>
              <a:t>laparoscopy over </a:t>
            </a:r>
            <a:r>
              <a:rPr lang="en-GB" dirty="0">
                <a:solidFill>
                  <a:srgbClr val="000000"/>
                </a:solidFill>
                <a:latin typeface="Calibri Light" panose="020F0302020204030204"/>
              </a:rPr>
              <a:t>traditional </a:t>
            </a:r>
            <a:r>
              <a:rPr lang="en-GB" dirty="0" smtClean="0">
                <a:solidFill>
                  <a:srgbClr val="000000"/>
                </a:solidFill>
                <a:latin typeface="Calibri Light" panose="020F0302020204030204"/>
              </a:rPr>
              <a:t>‘open surgery’:</a:t>
            </a:r>
            <a:endParaRPr lang="en-GB" dirty="0">
              <a:solidFill>
                <a:srgbClr val="000000"/>
              </a:solidFill>
              <a:latin typeface="Calibri Light" panose="020F0302020204030204"/>
            </a:endParaRPr>
          </a:p>
          <a:p>
            <a:pPr marL="742950" lvl="1" indent="-285750">
              <a:buFont typeface="Arial" panose="020B0604020202020204" pitchFamily="34" charset="0"/>
              <a:buChar char="•"/>
            </a:pPr>
            <a:r>
              <a:rPr lang="en-GB" dirty="0">
                <a:solidFill>
                  <a:srgbClr val="000000"/>
                </a:solidFill>
                <a:latin typeface="Calibri Light" panose="020F0302020204030204"/>
              </a:rPr>
              <a:t>a </a:t>
            </a:r>
            <a:r>
              <a:rPr lang="en-GB" b="1" dirty="0">
                <a:solidFill>
                  <a:srgbClr val="7030A0"/>
                </a:solidFill>
                <a:latin typeface="Calibri Light" panose="020F0302020204030204"/>
              </a:rPr>
              <a:t>shorter hospital stay </a:t>
            </a:r>
            <a:r>
              <a:rPr lang="en-GB" dirty="0">
                <a:solidFill>
                  <a:srgbClr val="000000"/>
                </a:solidFill>
                <a:latin typeface="Calibri Light" panose="020F0302020204030204"/>
              </a:rPr>
              <a:t>and faster recovery time</a:t>
            </a:r>
          </a:p>
          <a:p>
            <a:pPr marL="742950" lvl="1" indent="-285750">
              <a:buFont typeface="Arial" panose="020B0604020202020204" pitchFamily="34" charset="0"/>
              <a:buChar char="•"/>
            </a:pPr>
            <a:r>
              <a:rPr lang="en-GB" b="1" dirty="0">
                <a:solidFill>
                  <a:srgbClr val="7030A0"/>
                </a:solidFill>
                <a:latin typeface="Calibri Light" panose="020F0302020204030204"/>
              </a:rPr>
              <a:t>less pain </a:t>
            </a:r>
            <a:r>
              <a:rPr lang="en-GB" dirty="0">
                <a:solidFill>
                  <a:srgbClr val="000000"/>
                </a:solidFill>
                <a:latin typeface="Calibri Light" panose="020F0302020204030204"/>
              </a:rPr>
              <a:t>and bleeding after the operation</a:t>
            </a:r>
          </a:p>
          <a:p>
            <a:pPr marL="742950" lvl="1" indent="-285750">
              <a:buFont typeface="Arial" panose="020B0604020202020204" pitchFamily="34" charset="0"/>
              <a:buChar char="•"/>
            </a:pPr>
            <a:r>
              <a:rPr lang="en-GB" b="1" dirty="0">
                <a:solidFill>
                  <a:srgbClr val="7030A0"/>
                </a:solidFill>
                <a:latin typeface="Calibri Light" panose="020F0302020204030204"/>
              </a:rPr>
              <a:t>reduced scarring</a:t>
            </a:r>
            <a:endParaRPr lang="en-US" b="1" dirty="0">
              <a:solidFill>
                <a:srgbClr val="7030A0"/>
              </a:solidFill>
              <a:latin typeface="Calibri Light" panose="020F0302020204030204"/>
            </a:endParaRPr>
          </a:p>
        </p:txBody>
      </p:sp>
      <p:grpSp>
        <p:nvGrpSpPr>
          <p:cNvPr id="13" name="Groep 12"/>
          <p:cNvGrpSpPr/>
          <p:nvPr/>
        </p:nvGrpSpPr>
        <p:grpSpPr>
          <a:xfrm>
            <a:off x="7549962" y="1542965"/>
            <a:ext cx="4642038" cy="4642038"/>
            <a:chOff x="7254240" y="1320085"/>
            <a:chExt cx="4642038" cy="4642038"/>
          </a:xfrm>
        </p:grpSpPr>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4240" y="1320085"/>
              <a:ext cx="4642038" cy="4642038"/>
            </a:xfrm>
            <a:prstGeom prst="rect">
              <a:avLst/>
            </a:prstGeom>
          </p:spPr>
        </p:pic>
        <p:sp>
          <p:nvSpPr>
            <p:cNvPr id="10" name="Rechthoek 9"/>
            <p:cNvSpPr/>
            <p:nvPr/>
          </p:nvSpPr>
          <p:spPr>
            <a:xfrm>
              <a:off x="10093234" y="5529943"/>
              <a:ext cx="1663337" cy="35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hthoek 16"/>
          <p:cNvSpPr/>
          <p:nvPr/>
        </p:nvSpPr>
        <p:spPr>
          <a:xfrm>
            <a:off x="412130" y="1475479"/>
            <a:ext cx="7187349" cy="1661993"/>
          </a:xfrm>
          <a:prstGeom prst="rect">
            <a:avLst/>
          </a:prstGeom>
        </p:spPr>
        <p:txBody>
          <a:bodyPr wrap="square">
            <a:spAutoFit/>
          </a:bodyPr>
          <a:lstStyle/>
          <a:p>
            <a:pPr lvl="0"/>
            <a:r>
              <a:rPr lang="en-GB" dirty="0" smtClean="0">
                <a:solidFill>
                  <a:srgbClr val="000000"/>
                </a:solidFill>
                <a:latin typeface="Calibri Light" panose="020F0302020204030204"/>
              </a:rPr>
              <a:t>During </a:t>
            </a:r>
            <a:r>
              <a:rPr lang="en-GB" dirty="0">
                <a:solidFill>
                  <a:srgbClr val="000000"/>
                </a:solidFill>
                <a:latin typeface="Calibri Light" panose="020F0302020204030204"/>
              </a:rPr>
              <a:t>laparoscopy, the surgeon makes one or more small incisions in the abdomen. These allow the surgeon to insert the laparoscope, small </a:t>
            </a:r>
            <a:r>
              <a:rPr lang="en-GB" b="1" dirty="0">
                <a:solidFill>
                  <a:srgbClr val="7030A0"/>
                </a:solidFill>
                <a:latin typeface="Calibri Light" panose="020F0302020204030204"/>
              </a:rPr>
              <a:t>surgical tools</a:t>
            </a:r>
            <a:r>
              <a:rPr lang="en-GB" dirty="0">
                <a:solidFill>
                  <a:srgbClr val="000000"/>
                </a:solidFill>
                <a:latin typeface="Calibri Light" panose="020F0302020204030204"/>
              </a:rPr>
              <a:t>, and a tube used to pump </a:t>
            </a:r>
            <a:r>
              <a:rPr lang="en-GB" b="1" dirty="0">
                <a:solidFill>
                  <a:srgbClr val="7030A0"/>
                </a:solidFill>
                <a:latin typeface="Calibri Light" panose="020F0302020204030204"/>
              </a:rPr>
              <a:t>gas</a:t>
            </a:r>
            <a:r>
              <a:rPr lang="en-GB" dirty="0">
                <a:solidFill>
                  <a:srgbClr val="000000"/>
                </a:solidFill>
                <a:latin typeface="Calibri Light" panose="020F0302020204030204"/>
              </a:rPr>
              <a:t> into the abdomen. </a:t>
            </a:r>
            <a:endParaRPr lang="en-GB" dirty="0" smtClean="0">
              <a:solidFill>
                <a:srgbClr val="000000"/>
              </a:solidFill>
              <a:latin typeface="Calibri Light" panose="020F0302020204030204"/>
            </a:endParaRPr>
          </a:p>
          <a:p>
            <a:pPr lvl="0"/>
            <a:endParaRPr lang="en-GB" sz="1100" dirty="0">
              <a:solidFill>
                <a:srgbClr val="000000"/>
              </a:solidFill>
              <a:latin typeface="Calibri Light" panose="020F0302020204030204"/>
            </a:endParaRPr>
          </a:p>
          <a:p>
            <a:pPr lvl="0"/>
            <a:r>
              <a:rPr lang="en-GB" dirty="0" smtClean="0">
                <a:solidFill>
                  <a:srgbClr val="000000"/>
                </a:solidFill>
                <a:latin typeface="Calibri Light" panose="020F0302020204030204"/>
              </a:rPr>
              <a:t>A </a:t>
            </a:r>
            <a:r>
              <a:rPr lang="en-GB" dirty="0">
                <a:solidFill>
                  <a:srgbClr val="000000"/>
                </a:solidFill>
                <a:latin typeface="Calibri Light" panose="020F0302020204030204"/>
              </a:rPr>
              <a:t>laparoscope is a small tube that has a </a:t>
            </a:r>
            <a:r>
              <a:rPr lang="en-GB" b="1" dirty="0">
                <a:solidFill>
                  <a:srgbClr val="7030A0"/>
                </a:solidFill>
                <a:latin typeface="Calibri Light" panose="020F0302020204030204"/>
              </a:rPr>
              <a:t>light source </a:t>
            </a:r>
            <a:r>
              <a:rPr lang="en-GB" dirty="0">
                <a:solidFill>
                  <a:srgbClr val="000000"/>
                </a:solidFill>
                <a:latin typeface="Calibri Light" panose="020F0302020204030204"/>
              </a:rPr>
              <a:t>and a </a:t>
            </a:r>
            <a:r>
              <a:rPr lang="en-GB" b="1" dirty="0">
                <a:solidFill>
                  <a:srgbClr val="7030A0"/>
                </a:solidFill>
                <a:latin typeface="Calibri Light" panose="020F0302020204030204"/>
              </a:rPr>
              <a:t>camera</a:t>
            </a:r>
            <a:r>
              <a:rPr lang="en-GB" dirty="0">
                <a:solidFill>
                  <a:srgbClr val="000000"/>
                </a:solidFill>
                <a:latin typeface="Calibri Light" panose="020F0302020204030204"/>
              </a:rPr>
              <a:t>, which relays images of the inside of the abdomen or pelvis to a television monitor. </a:t>
            </a:r>
          </a:p>
        </p:txBody>
      </p:sp>
      <p:sp>
        <p:nvSpPr>
          <p:cNvPr id="18" name="Tekstvak 17"/>
          <p:cNvSpPr txBox="1"/>
          <p:nvPr/>
        </p:nvSpPr>
        <p:spPr>
          <a:xfrm>
            <a:off x="6775487" y="5888633"/>
            <a:ext cx="1322798" cy="369332"/>
          </a:xfrm>
          <a:prstGeom prst="rect">
            <a:avLst/>
          </a:prstGeom>
          <a:noFill/>
        </p:spPr>
        <p:txBody>
          <a:bodyPr wrap="none" rtlCol="0">
            <a:spAutoFit/>
          </a:bodyPr>
          <a:lstStyle/>
          <a:p>
            <a:r>
              <a:rPr lang="en-US" dirty="0" smtClean="0"/>
              <a:t>looking only</a:t>
            </a:r>
            <a:endParaRPr lang="en-US" dirty="0"/>
          </a:p>
        </p:txBody>
      </p:sp>
    </p:spTree>
    <p:extLst>
      <p:ext uri="{BB962C8B-B14F-4D97-AF65-F5344CB8AC3E}">
        <p14:creationId xmlns:p14="http://schemas.microsoft.com/office/powerpoint/2010/main" val="25416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Laparoscopy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49" y="1400777"/>
            <a:ext cx="9843408" cy="1200329"/>
          </a:xfrm>
          <a:prstGeom prst="rect">
            <a:avLst/>
          </a:prstGeom>
        </p:spPr>
        <p:txBody>
          <a:bodyPr wrap="square">
            <a:spAutoFit/>
          </a:bodyPr>
          <a:lstStyle/>
          <a:p>
            <a:r>
              <a:rPr lang="en-GB" dirty="0" smtClean="0">
                <a:latin typeface="+mj-lt"/>
              </a:rPr>
              <a:t>Laparoscopy </a:t>
            </a:r>
            <a:r>
              <a:rPr lang="en-GB" dirty="0">
                <a:latin typeface="+mj-lt"/>
              </a:rPr>
              <a:t>is most commonly used in:</a:t>
            </a:r>
          </a:p>
          <a:p>
            <a:pPr marL="742950" lvl="1" indent="-285750">
              <a:buFont typeface="Arial" panose="020B0604020202020204" pitchFamily="34" charset="0"/>
              <a:buChar char="•"/>
            </a:pPr>
            <a:r>
              <a:rPr lang="en-GB" b="1" dirty="0">
                <a:solidFill>
                  <a:srgbClr val="7030A0"/>
                </a:solidFill>
                <a:latin typeface="+mj-lt"/>
              </a:rPr>
              <a:t>gynaecology </a:t>
            </a:r>
            <a:r>
              <a:rPr lang="en-GB" dirty="0">
                <a:latin typeface="+mj-lt"/>
              </a:rPr>
              <a:t>– the study and treatment of conditions affecting the female reproductive system</a:t>
            </a:r>
          </a:p>
          <a:p>
            <a:pPr marL="742950" lvl="1" indent="-285750">
              <a:buFont typeface="Arial" panose="020B0604020202020204" pitchFamily="34" charset="0"/>
              <a:buChar char="•"/>
            </a:pPr>
            <a:r>
              <a:rPr lang="en-GB" b="1" dirty="0">
                <a:solidFill>
                  <a:srgbClr val="7030A0"/>
                </a:solidFill>
                <a:latin typeface="+mj-lt"/>
              </a:rPr>
              <a:t>gastroenterology</a:t>
            </a:r>
            <a:r>
              <a:rPr lang="en-GB" dirty="0">
                <a:latin typeface="+mj-lt"/>
              </a:rPr>
              <a:t> – the study and treatment of conditions affecting the digestive system</a:t>
            </a:r>
          </a:p>
          <a:p>
            <a:pPr marL="742950" lvl="1" indent="-285750">
              <a:buFont typeface="Arial" panose="020B0604020202020204" pitchFamily="34" charset="0"/>
              <a:buChar char="•"/>
            </a:pPr>
            <a:r>
              <a:rPr lang="en-GB" b="1" dirty="0">
                <a:solidFill>
                  <a:srgbClr val="7030A0"/>
                </a:solidFill>
                <a:latin typeface="+mj-lt"/>
              </a:rPr>
              <a:t>urology</a:t>
            </a:r>
            <a:r>
              <a:rPr lang="en-GB" dirty="0">
                <a:latin typeface="+mj-lt"/>
              </a:rPr>
              <a:t> – the study and treatment of conditions affecting the urinary system</a:t>
            </a:r>
            <a:endParaRPr lang="en-US" dirty="0">
              <a:latin typeface="+mj-lt"/>
            </a:endParaRPr>
          </a:p>
        </p:txBody>
      </p:sp>
      <p:sp>
        <p:nvSpPr>
          <p:cNvPr id="10" name="Rechthoek 9"/>
          <p:cNvSpPr/>
          <p:nvPr/>
        </p:nvSpPr>
        <p:spPr>
          <a:xfrm>
            <a:off x="476249" y="2877447"/>
            <a:ext cx="6096000" cy="1200329"/>
          </a:xfrm>
          <a:prstGeom prst="rect">
            <a:avLst/>
          </a:prstGeom>
        </p:spPr>
        <p:txBody>
          <a:bodyPr>
            <a:spAutoFit/>
          </a:bodyPr>
          <a:lstStyle/>
          <a:p>
            <a:pPr lvl="0"/>
            <a:r>
              <a:rPr lang="en-GB" dirty="0">
                <a:solidFill>
                  <a:srgbClr val="000000"/>
                </a:solidFill>
                <a:latin typeface="Calibri Light" panose="020F0302020204030204"/>
              </a:rPr>
              <a:t>Laparoscopy is used to find problems such as </a:t>
            </a:r>
            <a:r>
              <a:rPr lang="en-GB" b="1" dirty="0">
                <a:solidFill>
                  <a:srgbClr val="7030A0"/>
                </a:solidFill>
                <a:latin typeface="Calibri Light" panose="020F0302020204030204"/>
              </a:rPr>
              <a:t>cysts, adhesions, fibroids, and infection</a:t>
            </a:r>
            <a:r>
              <a:rPr lang="en-GB" dirty="0">
                <a:solidFill>
                  <a:srgbClr val="000000"/>
                </a:solidFill>
                <a:latin typeface="Calibri Light" panose="020F0302020204030204"/>
              </a:rPr>
              <a:t>. </a:t>
            </a:r>
            <a:r>
              <a:rPr lang="en-GB" dirty="0" smtClean="0">
                <a:solidFill>
                  <a:srgbClr val="000000"/>
                </a:solidFill>
                <a:latin typeface="Calibri Light" panose="020F0302020204030204"/>
              </a:rPr>
              <a:t>Also e.g. </a:t>
            </a:r>
            <a:r>
              <a:rPr lang="en-GB" b="1" dirty="0" smtClean="0">
                <a:solidFill>
                  <a:srgbClr val="7030A0"/>
                </a:solidFill>
                <a:latin typeface="Calibri Light" panose="020F0302020204030204"/>
              </a:rPr>
              <a:t>sterilization, in vitro fertilisation (IVF)</a:t>
            </a:r>
            <a:r>
              <a:rPr lang="en-GB" dirty="0" smtClean="0">
                <a:solidFill>
                  <a:srgbClr val="000000"/>
                </a:solidFill>
                <a:latin typeface="Calibri Light" panose="020F0302020204030204"/>
              </a:rPr>
              <a:t> and </a:t>
            </a:r>
            <a:r>
              <a:rPr lang="en-GB" b="1" dirty="0" smtClean="0">
                <a:solidFill>
                  <a:srgbClr val="7030A0"/>
                </a:solidFill>
                <a:latin typeface="Calibri Light" panose="020F0302020204030204"/>
              </a:rPr>
              <a:t>appendectomy</a:t>
            </a:r>
            <a:r>
              <a:rPr lang="en-GB" dirty="0" smtClean="0">
                <a:solidFill>
                  <a:srgbClr val="000000"/>
                </a:solidFill>
                <a:latin typeface="Calibri Light" panose="020F0302020204030204"/>
              </a:rPr>
              <a:t> can be carried out. </a:t>
            </a:r>
          </a:p>
          <a:p>
            <a:pPr lvl="0"/>
            <a:r>
              <a:rPr lang="en-GB" dirty="0" smtClean="0">
                <a:solidFill>
                  <a:srgbClr val="000000"/>
                </a:solidFill>
                <a:latin typeface="Calibri Light" panose="020F0302020204030204"/>
              </a:rPr>
              <a:t>The procedures are carried out under </a:t>
            </a:r>
            <a:r>
              <a:rPr lang="en-GB" b="1" dirty="0" smtClean="0">
                <a:solidFill>
                  <a:srgbClr val="7030A0"/>
                </a:solidFill>
                <a:latin typeface="Calibri Light" panose="020F0302020204030204"/>
              </a:rPr>
              <a:t>general anaesthesia</a:t>
            </a:r>
            <a:r>
              <a:rPr lang="en-GB" dirty="0" smtClean="0">
                <a:solidFill>
                  <a:srgbClr val="000000"/>
                </a:solidFill>
                <a:latin typeface="Calibri Light" panose="020F0302020204030204"/>
              </a:rPr>
              <a:t>. </a:t>
            </a:r>
            <a:endParaRPr lang="en-GB" dirty="0">
              <a:solidFill>
                <a:srgbClr val="000000"/>
              </a:solidFill>
              <a:latin typeface="Calibri Light" panose="020F0302020204030204"/>
            </a:endParaRPr>
          </a:p>
        </p:txBody>
      </p:sp>
      <p:pic>
        <p:nvPicPr>
          <p:cNvPr id="12" name="Afbeelding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2801" y="2368376"/>
            <a:ext cx="4522224" cy="3896810"/>
          </a:xfrm>
          <a:prstGeom prst="rect">
            <a:avLst/>
          </a:prstGeom>
        </p:spPr>
      </p:pic>
      <p:pic>
        <p:nvPicPr>
          <p:cNvPr id="17" name="Afbeelding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80" y="4037886"/>
            <a:ext cx="3834834" cy="2306871"/>
          </a:xfrm>
          <a:prstGeom prst="rect">
            <a:avLst/>
          </a:prstGeom>
        </p:spPr>
      </p:pic>
      <p:sp>
        <p:nvSpPr>
          <p:cNvPr id="16" name="Tekstvak 15"/>
          <p:cNvSpPr txBox="1"/>
          <p:nvPr/>
        </p:nvSpPr>
        <p:spPr>
          <a:xfrm>
            <a:off x="4494281" y="5716902"/>
            <a:ext cx="2744919" cy="369332"/>
          </a:xfrm>
          <a:prstGeom prst="rect">
            <a:avLst/>
          </a:prstGeom>
          <a:solidFill>
            <a:schemeClr val="bg2"/>
          </a:solidFill>
          <a:ln>
            <a:solidFill>
              <a:srgbClr val="7030A0"/>
            </a:solidFill>
          </a:ln>
        </p:spPr>
        <p:txBody>
          <a:bodyPr wrap="none" rtlCol="0">
            <a:spAutoFit/>
          </a:bodyPr>
          <a:lstStyle/>
          <a:p>
            <a:r>
              <a:rPr lang="en-US" dirty="0" smtClean="0">
                <a:latin typeface="+mj-lt"/>
              </a:rPr>
              <a:t>‘observing, biopsy, surgery’</a:t>
            </a:r>
            <a:endParaRPr lang="en-US" dirty="0">
              <a:latin typeface="+mj-lt"/>
            </a:endParaRPr>
          </a:p>
        </p:txBody>
      </p:sp>
    </p:spTree>
    <p:extLst>
      <p:ext uri="{BB962C8B-B14F-4D97-AF65-F5344CB8AC3E}">
        <p14:creationId xmlns:p14="http://schemas.microsoft.com/office/powerpoint/2010/main" val="3994344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3400" y="1346500"/>
            <a:ext cx="5296746" cy="3137989"/>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439463"/>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Insufflator 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392963" y="1356123"/>
            <a:ext cx="6786699" cy="2862322"/>
          </a:xfrm>
          <a:prstGeom prst="rect">
            <a:avLst/>
          </a:prstGeom>
        </p:spPr>
        <p:txBody>
          <a:bodyPr wrap="square">
            <a:spAutoFit/>
          </a:bodyPr>
          <a:lstStyle/>
          <a:p>
            <a:r>
              <a:rPr lang="en-GB" dirty="0" smtClean="0">
                <a:latin typeface="+mj-lt"/>
              </a:rPr>
              <a:t>An insufflator (Latin insufflatio "blowing on" or "into") is used to blow an inert gas into the peritoneal cavity </a:t>
            </a:r>
            <a:r>
              <a:rPr lang="en-GB" b="1" dirty="0" smtClean="0">
                <a:solidFill>
                  <a:srgbClr val="7030A0"/>
                </a:solidFill>
                <a:latin typeface="+mj-lt"/>
              </a:rPr>
              <a:t>to expand the workroom and reduce obstruction</a:t>
            </a:r>
            <a:r>
              <a:rPr lang="en-GB" dirty="0" smtClean="0">
                <a:latin typeface="+mj-lt"/>
              </a:rPr>
              <a:t>. </a:t>
            </a:r>
          </a:p>
          <a:p>
            <a:endParaRPr lang="en-GB" dirty="0" smtClean="0">
              <a:latin typeface="+mj-lt"/>
            </a:endParaRPr>
          </a:p>
          <a:p>
            <a:r>
              <a:rPr lang="en-GB" dirty="0" smtClean="0">
                <a:latin typeface="+mj-lt"/>
              </a:rPr>
              <a:t>The insufflator is connected by a silicon or PVC tube of 2-4 meters length to the </a:t>
            </a:r>
            <a:r>
              <a:rPr lang="en-GB" b="1" dirty="0" smtClean="0">
                <a:solidFill>
                  <a:srgbClr val="7030A0"/>
                </a:solidFill>
                <a:latin typeface="+mj-lt"/>
              </a:rPr>
              <a:t>insufflator needle </a:t>
            </a:r>
            <a:r>
              <a:rPr lang="en-GB" dirty="0" smtClean="0">
                <a:latin typeface="+mj-lt"/>
              </a:rPr>
              <a:t>that is introduced in the abdomen. </a:t>
            </a:r>
          </a:p>
          <a:p>
            <a:endParaRPr lang="en-GB" dirty="0" smtClean="0">
              <a:latin typeface="+mj-lt"/>
            </a:endParaRPr>
          </a:p>
          <a:p>
            <a:r>
              <a:rPr lang="en-GB" dirty="0" smtClean="0">
                <a:latin typeface="+mj-lt"/>
              </a:rPr>
              <a:t>For gas, </a:t>
            </a:r>
            <a:r>
              <a:rPr lang="en-GB" b="1" dirty="0" smtClean="0">
                <a:solidFill>
                  <a:srgbClr val="7030A0"/>
                </a:solidFill>
                <a:latin typeface="+mj-lt"/>
              </a:rPr>
              <a:t>CO2, N2O or room air </a:t>
            </a:r>
            <a:r>
              <a:rPr lang="en-GB" dirty="0" smtClean="0">
                <a:latin typeface="+mj-lt"/>
              </a:rPr>
              <a:t>can be used. CO2 is used most often because it can easily be absorbed in the blood. Usually 3 litres of gas is sufficient. It is introduced under </a:t>
            </a:r>
            <a:r>
              <a:rPr lang="en-GB" b="1" dirty="0" smtClean="0">
                <a:solidFill>
                  <a:srgbClr val="7030A0"/>
                </a:solidFill>
                <a:latin typeface="+mj-lt"/>
              </a:rPr>
              <a:t>low pressure</a:t>
            </a:r>
            <a:r>
              <a:rPr lang="en-GB" dirty="0" smtClean="0">
                <a:latin typeface="+mj-lt"/>
              </a:rPr>
              <a:t>. </a:t>
            </a:r>
          </a:p>
        </p:txBody>
      </p:sp>
      <p:sp>
        <p:nvSpPr>
          <p:cNvPr id="8" name="Rechthoek 7"/>
          <p:cNvSpPr/>
          <p:nvPr/>
        </p:nvSpPr>
        <p:spPr>
          <a:xfrm>
            <a:off x="412130" y="4531286"/>
            <a:ext cx="11257169" cy="646331"/>
          </a:xfrm>
          <a:prstGeom prst="rect">
            <a:avLst/>
          </a:prstGeom>
        </p:spPr>
        <p:txBody>
          <a:bodyPr wrap="square">
            <a:spAutoFit/>
          </a:bodyPr>
          <a:lstStyle/>
          <a:p>
            <a:pPr lvl="0"/>
            <a:r>
              <a:rPr lang="nl-NL" dirty="0">
                <a:solidFill>
                  <a:srgbClr val="000000"/>
                </a:solidFill>
                <a:latin typeface="Calibri Light" panose="020F0302020204030204"/>
              </a:rPr>
              <a:t>During </a:t>
            </a:r>
            <a:r>
              <a:rPr lang="en-GB" dirty="0" smtClean="0">
                <a:solidFill>
                  <a:srgbClr val="000000"/>
                </a:solidFill>
                <a:latin typeface="Calibri Light" panose="020F0302020204030204"/>
              </a:rPr>
              <a:t>some</a:t>
            </a:r>
            <a:r>
              <a:rPr lang="nl-NL" dirty="0" smtClean="0">
                <a:solidFill>
                  <a:srgbClr val="000000"/>
                </a:solidFill>
                <a:latin typeface="Calibri Light" panose="020F0302020204030204"/>
              </a:rPr>
              <a:t> </a:t>
            </a:r>
            <a:r>
              <a:rPr lang="nl-NL" dirty="0">
                <a:solidFill>
                  <a:srgbClr val="000000"/>
                </a:solidFill>
                <a:latin typeface="Calibri Light" panose="020F0302020204030204"/>
              </a:rPr>
              <a:t>procedures gas </a:t>
            </a:r>
            <a:r>
              <a:rPr lang="en-US" dirty="0" smtClean="0">
                <a:solidFill>
                  <a:srgbClr val="000000"/>
                </a:solidFill>
                <a:latin typeface="Calibri Light" panose="020F0302020204030204"/>
              </a:rPr>
              <a:t>escapes from the </a:t>
            </a:r>
            <a:r>
              <a:rPr lang="nl-NL" dirty="0" smtClean="0">
                <a:solidFill>
                  <a:srgbClr val="000000"/>
                </a:solidFill>
                <a:latin typeface="Calibri Light" panose="020F0302020204030204"/>
              </a:rPr>
              <a:t>abdomen</a:t>
            </a:r>
            <a:r>
              <a:rPr lang="nl-NL" dirty="0" smtClean="0">
                <a:solidFill>
                  <a:srgbClr val="000000"/>
                </a:solidFill>
                <a:latin typeface="Calibri Light" panose="020F0302020204030204"/>
              </a:rPr>
              <a:t>. </a:t>
            </a:r>
            <a:r>
              <a:rPr lang="en-US" dirty="0" smtClean="0">
                <a:solidFill>
                  <a:srgbClr val="000000"/>
                </a:solidFill>
                <a:latin typeface="Calibri Light" panose="020F0302020204030204"/>
              </a:rPr>
              <a:t>In that </a:t>
            </a:r>
            <a:r>
              <a:rPr lang="nl-NL" dirty="0" smtClean="0">
                <a:solidFill>
                  <a:srgbClr val="000000"/>
                </a:solidFill>
                <a:latin typeface="Calibri Light" panose="020F0302020204030204"/>
              </a:rPr>
              <a:t>case</a:t>
            </a:r>
            <a:r>
              <a:rPr lang="nl-NL" dirty="0" smtClean="0">
                <a:solidFill>
                  <a:srgbClr val="000000"/>
                </a:solidFill>
                <a:latin typeface="Calibri Light" panose="020F0302020204030204"/>
              </a:rPr>
              <a:t>,  </a:t>
            </a:r>
            <a:r>
              <a:rPr lang="nl-NL" dirty="0">
                <a:solidFill>
                  <a:srgbClr val="000000"/>
                </a:solidFill>
                <a:latin typeface="Calibri Light" panose="020F0302020204030204"/>
              </a:rPr>
              <a:t>gas </a:t>
            </a:r>
            <a:r>
              <a:rPr lang="en-US" dirty="0" smtClean="0">
                <a:solidFill>
                  <a:srgbClr val="000000"/>
                </a:solidFill>
                <a:latin typeface="Calibri Light" panose="020F0302020204030204"/>
              </a:rPr>
              <a:t>needs to be continuously kept insufflating </a:t>
            </a:r>
            <a:r>
              <a:rPr lang="nl-NL" dirty="0" err="1" smtClean="0">
                <a:solidFill>
                  <a:srgbClr val="000000"/>
                </a:solidFill>
                <a:latin typeface="Calibri Light" panose="020F0302020204030204"/>
              </a:rPr>
              <a:t>to</a:t>
            </a:r>
            <a:r>
              <a:rPr lang="nl-NL" dirty="0" smtClean="0">
                <a:solidFill>
                  <a:srgbClr val="000000"/>
                </a:solidFill>
                <a:latin typeface="Calibri Light" panose="020F0302020204030204"/>
              </a:rPr>
              <a:t> </a:t>
            </a:r>
            <a:r>
              <a:rPr lang="en-US" dirty="0" smtClean="0">
                <a:solidFill>
                  <a:srgbClr val="000000"/>
                </a:solidFill>
                <a:latin typeface="Calibri Light" panose="020F0302020204030204"/>
              </a:rPr>
              <a:t>compensate for this</a:t>
            </a:r>
            <a:r>
              <a:rPr lang="nl-NL" dirty="0" smtClean="0">
                <a:solidFill>
                  <a:srgbClr val="000000"/>
                </a:solidFill>
                <a:latin typeface="Calibri Light" panose="020F0302020204030204"/>
              </a:rPr>
              <a:t>. </a:t>
            </a:r>
            <a:r>
              <a:rPr lang="en-GB" dirty="0" smtClean="0">
                <a:solidFill>
                  <a:srgbClr val="000000"/>
                </a:solidFill>
                <a:latin typeface="Calibri Light" panose="020F0302020204030204"/>
              </a:rPr>
              <a:t>The insufflator </a:t>
            </a:r>
            <a:r>
              <a:rPr lang="en-GB" dirty="0">
                <a:solidFill>
                  <a:srgbClr val="000000"/>
                </a:solidFill>
                <a:latin typeface="Calibri Light" panose="020F0302020204030204"/>
              </a:rPr>
              <a:t>allows setting of the gas </a:t>
            </a:r>
            <a:r>
              <a:rPr lang="en-GB" dirty="0" smtClean="0">
                <a:solidFill>
                  <a:srgbClr val="000000"/>
                </a:solidFill>
                <a:latin typeface="Calibri Light" panose="020F0302020204030204"/>
              </a:rPr>
              <a:t>pressure to </a:t>
            </a:r>
            <a:r>
              <a:rPr lang="en-GB" dirty="0">
                <a:solidFill>
                  <a:srgbClr val="000000"/>
                </a:solidFill>
                <a:latin typeface="Calibri Light" panose="020F0302020204030204"/>
              </a:rPr>
              <a:t>maintain a certain pressure in the </a:t>
            </a:r>
            <a:r>
              <a:rPr lang="en-GB" dirty="0" smtClean="0">
                <a:solidFill>
                  <a:srgbClr val="000000"/>
                </a:solidFill>
                <a:latin typeface="Calibri Light" panose="020F0302020204030204"/>
              </a:rPr>
              <a:t>abdomen</a:t>
            </a:r>
            <a:r>
              <a:rPr lang="nl-NL" dirty="0" smtClean="0">
                <a:solidFill>
                  <a:srgbClr val="000000"/>
                </a:solidFill>
                <a:latin typeface="Calibri Light" panose="020F0302020204030204"/>
              </a:rPr>
              <a:t>.</a:t>
            </a:r>
            <a:endParaRPr lang="nl-NL" dirty="0">
              <a:solidFill>
                <a:srgbClr val="000000"/>
              </a:solidFill>
              <a:latin typeface="Calibri Light" panose="020F0302020204030204"/>
            </a:endParaRPr>
          </a:p>
        </p:txBody>
      </p:sp>
      <p:sp>
        <p:nvSpPr>
          <p:cNvPr id="3" name="Rechthoek 2"/>
          <p:cNvSpPr/>
          <p:nvPr/>
        </p:nvSpPr>
        <p:spPr>
          <a:xfrm>
            <a:off x="412130" y="5317878"/>
            <a:ext cx="11202899" cy="923330"/>
          </a:xfrm>
          <a:prstGeom prst="rect">
            <a:avLst/>
          </a:prstGeom>
        </p:spPr>
        <p:txBody>
          <a:bodyPr wrap="square">
            <a:spAutoFit/>
          </a:bodyPr>
          <a:lstStyle/>
          <a:p>
            <a:pPr lvl="0"/>
            <a:r>
              <a:rPr lang="en-US" dirty="0" smtClean="0">
                <a:solidFill>
                  <a:srgbClr val="000000"/>
                </a:solidFill>
                <a:latin typeface="Calibri Light" panose="020F0302020204030204"/>
              </a:rPr>
              <a:t>At the end of the clinical procedure, the gas is removed manually by applying pressure on the stomach wall and letting the gas escape through the abdominal incisions. Alternatively, it can be sucked back into the insufflator. The remaining gas is absorbed by the body.</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7212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42381"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Insufflator 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76249" y="1542648"/>
            <a:ext cx="6872817" cy="1015663"/>
          </a:xfrm>
          <a:prstGeom prst="rect">
            <a:avLst/>
          </a:prstGeom>
        </p:spPr>
        <p:txBody>
          <a:bodyPr wrap="square">
            <a:spAutoFit/>
          </a:bodyPr>
          <a:lstStyle/>
          <a:p>
            <a:r>
              <a:rPr lang="en-US" sz="2000" dirty="0" smtClean="0">
                <a:latin typeface="+mj-lt"/>
              </a:rPr>
              <a:t>It is essential to protect the patient against too </a:t>
            </a:r>
            <a:r>
              <a:rPr lang="en-US" sz="2000" b="1" dirty="0" smtClean="0">
                <a:solidFill>
                  <a:srgbClr val="7030A0"/>
                </a:solidFill>
                <a:latin typeface="+mj-lt"/>
              </a:rPr>
              <a:t>high gas pressure</a:t>
            </a:r>
            <a:r>
              <a:rPr lang="en-US" sz="2000" dirty="0" smtClean="0">
                <a:latin typeface="+mj-lt"/>
              </a:rPr>
              <a:t>. Therefore, insufflators have a </a:t>
            </a:r>
            <a:r>
              <a:rPr lang="en-US" sz="2000" b="1" dirty="0" smtClean="0">
                <a:solidFill>
                  <a:srgbClr val="7030A0"/>
                </a:solidFill>
                <a:latin typeface="+mj-lt"/>
              </a:rPr>
              <a:t>pressure relief </a:t>
            </a:r>
            <a:r>
              <a:rPr lang="en-US" sz="2000" dirty="0" smtClean="0">
                <a:latin typeface="+mj-lt"/>
              </a:rPr>
              <a:t>mechanism</a:t>
            </a:r>
            <a:r>
              <a:rPr lang="en-US" sz="2000" b="1" dirty="0" smtClean="0">
                <a:solidFill>
                  <a:srgbClr val="7030A0"/>
                </a:solidFill>
                <a:latin typeface="+mj-lt"/>
              </a:rPr>
              <a:t> </a:t>
            </a:r>
            <a:r>
              <a:rPr lang="en-US" sz="2000" dirty="0" smtClean="0">
                <a:latin typeface="+mj-lt"/>
              </a:rPr>
              <a:t>and/or an audible </a:t>
            </a:r>
            <a:r>
              <a:rPr lang="en-US" sz="2000" b="1" dirty="0" smtClean="0">
                <a:solidFill>
                  <a:srgbClr val="7030A0"/>
                </a:solidFill>
                <a:latin typeface="+mj-lt"/>
              </a:rPr>
              <a:t>high pressure alarm</a:t>
            </a:r>
            <a:r>
              <a:rPr lang="en-US" sz="2000" dirty="0" smtClean="0">
                <a:latin typeface="+mj-lt"/>
              </a:rPr>
              <a:t>. </a:t>
            </a:r>
            <a:endParaRPr lang="en-US" sz="2000" dirty="0" smtClean="0">
              <a:latin typeface="+mj-lt"/>
            </a:endParaRPr>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04360" y="1321716"/>
            <a:ext cx="4450240" cy="4002368"/>
          </a:xfrm>
          <a:prstGeom prst="rect">
            <a:avLst/>
          </a:prstGeom>
        </p:spPr>
      </p:pic>
      <p:sp>
        <p:nvSpPr>
          <p:cNvPr id="10" name="Rechthoek 9"/>
          <p:cNvSpPr/>
          <p:nvPr/>
        </p:nvSpPr>
        <p:spPr>
          <a:xfrm>
            <a:off x="476250" y="2937254"/>
            <a:ext cx="6500284" cy="1015663"/>
          </a:xfrm>
          <a:prstGeom prst="rect">
            <a:avLst/>
          </a:prstGeom>
        </p:spPr>
        <p:txBody>
          <a:bodyPr wrap="square">
            <a:spAutoFit/>
          </a:bodyPr>
          <a:lstStyle/>
          <a:p>
            <a:pPr lvl="0"/>
            <a:r>
              <a:rPr lang="en-US" sz="2000" dirty="0" smtClean="0">
                <a:solidFill>
                  <a:srgbClr val="000000"/>
                </a:solidFill>
                <a:latin typeface="Calibri Light" panose="020F0302020204030204"/>
              </a:rPr>
              <a:t>It must be avoided that </a:t>
            </a:r>
            <a:r>
              <a:rPr lang="en-US" sz="2000" b="1" dirty="0" smtClean="0">
                <a:solidFill>
                  <a:srgbClr val="7030A0"/>
                </a:solidFill>
                <a:latin typeface="Calibri Light" panose="020F0302020204030204"/>
              </a:rPr>
              <a:t>body fluids </a:t>
            </a:r>
            <a:r>
              <a:rPr lang="en-US" sz="2000" dirty="0" smtClean="0">
                <a:solidFill>
                  <a:srgbClr val="000000"/>
                </a:solidFill>
                <a:latin typeface="Calibri Light" panose="020F0302020204030204"/>
              </a:rPr>
              <a:t>from the patient flow back into the insufflator. To achieve this, the insufflator can be </a:t>
            </a:r>
            <a:r>
              <a:rPr lang="en-US" sz="2000" b="1" dirty="0" smtClean="0">
                <a:solidFill>
                  <a:srgbClr val="7030A0"/>
                </a:solidFill>
                <a:latin typeface="Calibri Light" panose="020F0302020204030204"/>
              </a:rPr>
              <a:t>positioned higher </a:t>
            </a:r>
            <a:r>
              <a:rPr lang="en-US" sz="2000" dirty="0" smtClean="0">
                <a:solidFill>
                  <a:srgbClr val="000000"/>
                </a:solidFill>
                <a:latin typeface="Calibri Light" panose="020F0302020204030204"/>
              </a:rPr>
              <a:t>than the patient. </a:t>
            </a:r>
            <a:endParaRPr lang="en-US" sz="2000" dirty="0" smtClean="0">
              <a:solidFill>
                <a:srgbClr val="000000"/>
              </a:solidFill>
              <a:latin typeface="Calibri Light" panose="020F0302020204030204"/>
            </a:endParaRPr>
          </a:p>
        </p:txBody>
      </p:sp>
      <p:sp>
        <p:nvSpPr>
          <p:cNvPr id="3" name="Rechthoek 2"/>
          <p:cNvSpPr/>
          <p:nvPr/>
        </p:nvSpPr>
        <p:spPr>
          <a:xfrm>
            <a:off x="476249" y="4157749"/>
            <a:ext cx="5924551" cy="1323439"/>
          </a:xfrm>
          <a:prstGeom prst="rect">
            <a:avLst/>
          </a:prstGeom>
        </p:spPr>
        <p:txBody>
          <a:bodyPr wrap="square">
            <a:spAutoFit/>
          </a:bodyPr>
          <a:lstStyle/>
          <a:p>
            <a:pPr lvl="0"/>
            <a:r>
              <a:rPr lang="en-US" sz="2000" dirty="0" smtClean="0">
                <a:solidFill>
                  <a:srgbClr val="000000"/>
                </a:solidFill>
                <a:latin typeface="Calibri Light" panose="020F0302020204030204"/>
              </a:rPr>
              <a:t>Also it must be checked that the </a:t>
            </a:r>
            <a:r>
              <a:rPr lang="en-US" sz="2000" b="1" dirty="0" smtClean="0">
                <a:solidFill>
                  <a:srgbClr val="7030A0"/>
                </a:solidFill>
                <a:latin typeface="Calibri Light" panose="020F0302020204030204"/>
              </a:rPr>
              <a:t>gas container does not get empty </a:t>
            </a:r>
            <a:r>
              <a:rPr lang="en-US" sz="2000" dirty="0" smtClean="0">
                <a:solidFill>
                  <a:srgbClr val="000000"/>
                </a:solidFill>
                <a:latin typeface="Calibri Light" panose="020F0302020204030204"/>
              </a:rPr>
              <a:t>during the procedure and that the insufflator needle is not withdrawn from the patient before the insufflator is turned off.</a:t>
            </a:r>
            <a:endParaRPr lang="en-US" sz="2000" dirty="0">
              <a:solidFill>
                <a:srgbClr val="000000"/>
              </a:solidFill>
              <a:latin typeface="Calibri Light" panose="020F0302020204030204"/>
            </a:endParaRPr>
          </a:p>
        </p:txBody>
      </p:sp>
    </p:spTree>
    <p:extLst>
      <p:ext uri="{BB962C8B-B14F-4D97-AF65-F5344CB8AC3E}">
        <p14:creationId xmlns:p14="http://schemas.microsoft.com/office/powerpoint/2010/main" val="42237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l="197" t="816" r="-197" b="-816"/>
          <a:stretch/>
        </p:blipFill>
        <p:spPr>
          <a:xfrm>
            <a:off x="1497810" y="1715832"/>
            <a:ext cx="8576194" cy="4147965"/>
          </a:xfrm>
          <a:prstGeom prst="rect">
            <a:avLst/>
          </a:prstGeom>
        </p:spPr>
      </p:pic>
      <p:sp>
        <p:nvSpPr>
          <p:cNvPr id="6" name="Tekstvak 5"/>
          <p:cNvSpPr txBox="1"/>
          <p:nvPr/>
        </p:nvSpPr>
        <p:spPr>
          <a:xfrm>
            <a:off x="3126467" y="5846925"/>
            <a:ext cx="1854418" cy="400110"/>
          </a:xfrm>
          <a:prstGeom prst="rect">
            <a:avLst/>
          </a:prstGeom>
          <a:noFill/>
        </p:spPr>
        <p:txBody>
          <a:bodyPr wrap="none" rtlCol="0">
            <a:spAutoFit/>
          </a:bodyPr>
          <a:lstStyle/>
          <a:p>
            <a:r>
              <a:rPr lang="en-US" sz="2000" dirty="0" smtClean="0"/>
              <a:t>pressure setting</a:t>
            </a:r>
            <a:endParaRPr lang="en-US" sz="2000" dirty="0"/>
          </a:p>
        </p:txBody>
      </p:sp>
      <p:sp>
        <p:nvSpPr>
          <p:cNvPr id="12" name="Tekstvak 11"/>
          <p:cNvSpPr txBox="1"/>
          <p:nvPr/>
        </p:nvSpPr>
        <p:spPr>
          <a:xfrm>
            <a:off x="5143231" y="5846925"/>
            <a:ext cx="1408142" cy="400110"/>
          </a:xfrm>
          <a:prstGeom prst="rect">
            <a:avLst/>
          </a:prstGeom>
          <a:noFill/>
        </p:spPr>
        <p:txBody>
          <a:bodyPr wrap="none" rtlCol="0">
            <a:spAutoFit/>
          </a:bodyPr>
          <a:lstStyle/>
          <a:p>
            <a:r>
              <a:rPr lang="en-US" sz="2000" dirty="0" smtClean="0"/>
              <a:t>flow setting</a:t>
            </a:r>
            <a:endParaRPr lang="en-US" sz="2000" dirty="0"/>
          </a:p>
        </p:txBody>
      </p:sp>
      <p:sp>
        <p:nvSpPr>
          <p:cNvPr id="13" name="Tekstvak 12"/>
          <p:cNvSpPr txBox="1"/>
          <p:nvPr/>
        </p:nvSpPr>
        <p:spPr>
          <a:xfrm>
            <a:off x="2746362" y="1355032"/>
            <a:ext cx="1762790" cy="400110"/>
          </a:xfrm>
          <a:prstGeom prst="rect">
            <a:avLst/>
          </a:prstGeom>
          <a:noFill/>
        </p:spPr>
        <p:txBody>
          <a:bodyPr wrap="none" rtlCol="0">
            <a:spAutoFit/>
          </a:bodyPr>
          <a:lstStyle/>
          <a:p>
            <a:r>
              <a:rPr lang="en-US" sz="2000" dirty="0" smtClean="0"/>
              <a:t>pressure gauge</a:t>
            </a:r>
            <a:endParaRPr lang="en-US" sz="2000" dirty="0"/>
          </a:p>
        </p:txBody>
      </p:sp>
      <p:sp>
        <p:nvSpPr>
          <p:cNvPr id="16" name="Tekstvak 15"/>
          <p:cNvSpPr txBox="1"/>
          <p:nvPr/>
        </p:nvSpPr>
        <p:spPr>
          <a:xfrm>
            <a:off x="4756941" y="1360340"/>
            <a:ext cx="1316514" cy="400110"/>
          </a:xfrm>
          <a:prstGeom prst="rect">
            <a:avLst/>
          </a:prstGeom>
          <a:noFill/>
        </p:spPr>
        <p:txBody>
          <a:bodyPr wrap="none" rtlCol="0">
            <a:spAutoFit/>
          </a:bodyPr>
          <a:lstStyle/>
          <a:p>
            <a:r>
              <a:rPr lang="en-US" sz="2000" dirty="0" smtClean="0"/>
              <a:t>flow gauge</a:t>
            </a:r>
            <a:endParaRPr lang="en-US" sz="2000" dirty="0"/>
          </a:p>
        </p:txBody>
      </p:sp>
      <p:sp>
        <p:nvSpPr>
          <p:cNvPr id="17" name="Tekstvak 16"/>
          <p:cNvSpPr txBox="1"/>
          <p:nvPr/>
        </p:nvSpPr>
        <p:spPr>
          <a:xfrm>
            <a:off x="6090073" y="1346500"/>
            <a:ext cx="1913601" cy="400110"/>
          </a:xfrm>
          <a:prstGeom prst="rect">
            <a:avLst/>
          </a:prstGeom>
          <a:noFill/>
        </p:spPr>
        <p:txBody>
          <a:bodyPr wrap="none" rtlCol="0">
            <a:spAutoFit/>
          </a:bodyPr>
          <a:lstStyle/>
          <a:p>
            <a:r>
              <a:rPr lang="en-US" sz="2000" dirty="0" smtClean="0"/>
              <a:t>gas volume used</a:t>
            </a:r>
            <a:endParaRPr lang="en-US" sz="2000" dirty="0"/>
          </a:p>
        </p:txBody>
      </p:sp>
      <p:sp>
        <p:nvSpPr>
          <p:cNvPr id="18" name="Tekstvak 17"/>
          <p:cNvSpPr txBox="1"/>
          <p:nvPr/>
        </p:nvSpPr>
        <p:spPr>
          <a:xfrm>
            <a:off x="8190095" y="5846925"/>
            <a:ext cx="1316642" cy="400110"/>
          </a:xfrm>
          <a:prstGeom prst="rect">
            <a:avLst/>
          </a:prstGeom>
          <a:noFill/>
        </p:spPr>
        <p:txBody>
          <a:bodyPr wrap="none" rtlCol="0">
            <a:spAutoFit/>
          </a:bodyPr>
          <a:lstStyle/>
          <a:p>
            <a:r>
              <a:rPr lang="en-US" sz="2000" dirty="0" smtClean="0"/>
              <a:t>outlet port</a:t>
            </a:r>
            <a:endParaRPr lang="en-US" sz="2000" dirty="0"/>
          </a:p>
        </p:txBody>
      </p:sp>
    </p:spTree>
    <p:extLst>
      <p:ext uri="{BB962C8B-B14F-4D97-AF65-F5344CB8AC3E}">
        <p14:creationId xmlns:p14="http://schemas.microsoft.com/office/powerpoint/2010/main" val="257700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35533" y="2132362"/>
            <a:ext cx="2971970" cy="3218811"/>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 physical view</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41714"/>
            <a:ext cx="5340701" cy="3596640"/>
          </a:xfrm>
          <a:prstGeom prst="rect">
            <a:avLst/>
          </a:prstGeom>
        </p:spPr>
      </p:pic>
      <p:sp>
        <p:nvSpPr>
          <p:cNvPr id="5" name="Tekstvak 4"/>
          <p:cNvSpPr txBox="1"/>
          <p:nvPr/>
        </p:nvSpPr>
        <p:spPr>
          <a:xfrm>
            <a:off x="9825303" y="31303"/>
            <a:ext cx="2250873" cy="369332"/>
          </a:xfrm>
          <a:prstGeom prst="rect">
            <a:avLst/>
          </a:prstGeom>
          <a:noFill/>
        </p:spPr>
        <p:txBody>
          <a:bodyPr wrap="none" rtlCol="0">
            <a:spAutoFit/>
          </a:bodyPr>
          <a:lstStyle/>
          <a:p>
            <a:r>
              <a:rPr lang="en-US" dirty="0" smtClean="0"/>
              <a:t>Stryker 40L Insufflator</a:t>
            </a:r>
            <a:endParaRPr lang="en-US" dirty="0"/>
          </a:p>
        </p:txBody>
      </p:sp>
      <p:pic>
        <p:nvPicPr>
          <p:cNvPr id="6" name="Afbeelding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6426" y="2119542"/>
            <a:ext cx="3378478" cy="3218811"/>
          </a:xfrm>
          <a:prstGeom prst="rect">
            <a:avLst/>
          </a:prstGeom>
        </p:spPr>
      </p:pic>
      <p:sp>
        <p:nvSpPr>
          <p:cNvPr id="7" name="PIJL-RECHTS 6"/>
          <p:cNvSpPr/>
          <p:nvPr/>
        </p:nvSpPr>
        <p:spPr>
          <a:xfrm>
            <a:off x="8499170" y="2451279"/>
            <a:ext cx="575734" cy="186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JL-RECHTS 11"/>
          <p:cNvSpPr/>
          <p:nvPr/>
        </p:nvSpPr>
        <p:spPr>
          <a:xfrm>
            <a:off x="8507636" y="3336834"/>
            <a:ext cx="575734" cy="186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JL-RECHTS 12"/>
          <p:cNvSpPr/>
          <p:nvPr/>
        </p:nvSpPr>
        <p:spPr>
          <a:xfrm rot="10800000">
            <a:off x="11267770" y="4793101"/>
            <a:ext cx="575734" cy="186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JL-RECHTS 15"/>
          <p:cNvSpPr/>
          <p:nvPr/>
        </p:nvSpPr>
        <p:spPr>
          <a:xfrm rot="10800000">
            <a:off x="11288339" y="3629314"/>
            <a:ext cx="575734" cy="186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hoek 16"/>
          <p:cNvSpPr/>
          <p:nvPr/>
        </p:nvSpPr>
        <p:spPr>
          <a:xfrm>
            <a:off x="8080771" y="5573987"/>
            <a:ext cx="3854567" cy="646331"/>
          </a:xfrm>
          <a:prstGeom prst="rect">
            <a:avLst/>
          </a:prstGeom>
        </p:spPr>
        <p:txBody>
          <a:bodyPr wrap="square">
            <a:spAutoFit/>
          </a:bodyPr>
          <a:lstStyle/>
          <a:p>
            <a:pPr algn="ctr"/>
            <a:r>
              <a:rPr lang="en-GB" dirty="0"/>
              <a:t>Use the gas heater and the heating tube to insufflate lukewarm gas (37° C). </a:t>
            </a:r>
            <a:endParaRPr lang="en-US" dirty="0"/>
          </a:p>
        </p:txBody>
      </p:sp>
    </p:spTree>
    <p:extLst>
      <p:ext uri="{BB962C8B-B14F-4D97-AF65-F5344CB8AC3E}">
        <p14:creationId xmlns:p14="http://schemas.microsoft.com/office/powerpoint/2010/main" val="2613414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sp>
        <p:nvSpPr>
          <p:cNvPr id="5" name="Tekstvak 4"/>
          <p:cNvSpPr txBox="1"/>
          <p:nvPr/>
        </p:nvSpPr>
        <p:spPr>
          <a:xfrm>
            <a:off x="467704" y="1918606"/>
            <a:ext cx="1169806" cy="923330"/>
          </a:xfrm>
          <a:prstGeom prst="rect">
            <a:avLst/>
          </a:prstGeom>
          <a:noFill/>
        </p:spPr>
        <p:txBody>
          <a:bodyPr wrap="square" rtlCol="0">
            <a:spAutoFit/>
          </a:bodyPr>
          <a:lstStyle/>
          <a:p>
            <a:pPr algn="ctr"/>
            <a:r>
              <a:rPr lang="en-US" dirty="0" smtClean="0"/>
              <a:t>Stryker 40L Insufflator</a:t>
            </a:r>
            <a:endParaRPr lang="en-US" dirty="0"/>
          </a:p>
        </p:txBody>
      </p:sp>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328403" y="-1993743"/>
            <a:ext cx="5523340" cy="12180146"/>
          </a:xfrm>
          <a:prstGeom prst="rect">
            <a:avLst/>
          </a:prstGeom>
        </p:spPr>
      </p:pic>
      <p:sp>
        <p:nvSpPr>
          <p:cNvPr id="12" name="Tekstvak 11"/>
          <p:cNvSpPr txBox="1"/>
          <p:nvPr/>
        </p:nvSpPr>
        <p:spPr>
          <a:xfrm>
            <a:off x="9065546" y="0"/>
            <a:ext cx="2969699" cy="369332"/>
          </a:xfrm>
          <a:prstGeom prst="rect">
            <a:avLst/>
          </a:prstGeom>
          <a:noFill/>
        </p:spPr>
        <p:txBody>
          <a:bodyPr wrap="square" rtlCol="0">
            <a:spAutoFit/>
          </a:bodyPr>
          <a:lstStyle/>
          <a:p>
            <a:pPr algn="ctr"/>
            <a:r>
              <a:rPr lang="en-US" dirty="0" smtClean="0"/>
              <a:t>Stryker 40L Insufflator</a:t>
            </a:r>
            <a:endParaRPr lang="en-US" dirty="0"/>
          </a:p>
        </p:txBody>
      </p:sp>
      <p:sp>
        <p:nvSpPr>
          <p:cNvPr id="13" name="Titel 1"/>
          <p:cNvSpPr txBox="1">
            <a:spLocks/>
          </p:cNvSpPr>
          <p:nvPr/>
        </p:nvSpPr>
        <p:spPr>
          <a:xfrm>
            <a:off x="476249" y="440796"/>
            <a:ext cx="7533217"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 functional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40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Insufflator</a:t>
            </a:r>
            <a:endParaRPr lang="en-GB" sz="2000" dirty="0"/>
          </a:p>
        </p:txBody>
      </p:sp>
      <p:pic>
        <p:nvPicPr>
          <p:cNvPr id="10" name="Afbeelding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104" y="1539919"/>
            <a:ext cx="12045683" cy="4529955"/>
          </a:xfrm>
          <a:prstGeom prst="rect">
            <a:avLst/>
          </a:prstGeom>
        </p:spPr>
      </p:pic>
      <p:sp>
        <p:nvSpPr>
          <p:cNvPr id="12" name="Tekstvak 11"/>
          <p:cNvSpPr txBox="1"/>
          <p:nvPr/>
        </p:nvSpPr>
        <p:spPr>
          <a:xfrm>
            <a:off x="9065546" y="0"/>
            <a:ext cx="2969699" cy="369332"/>
          </a:xfrm>
          <a:prstGeom prst="rect">
            <a:avLst/>
          </a:prstGeom>
          <a:noFill/>
        </p:spPr>
        <p:txBody>
          <a:bodyPr wrap="square" rtlCol="0">
            <a:spAutoFit/>
          </a:bodyPr>
          <a:lstStyle/>
          <a:p>
            <a:pPr algn="ctr"/>
            <a:r>
              <a:rPr lang="en-US" dirty="0" smtClean="0"/>
              <a:t>Stryker 40L Insufflator</a:t>
            </a:r>
            <a:endParaRPr lang="en-US" dirty="0"/>
          </a:p>
        </p:txBody>
      </p:sp>
    </p:spTree>
    <p:extLst>
      <p:ext uri="{BB962C8B-B14F-4D97-AF65-F5344CB8AC3E}">
        <p14:creationId xmlns:p14="http://schemas.microsoft.com/office/powerpoint/2010/main" val="3994106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2458</TotalTime>
  <Words>861</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Terugblik</vt:lpstr>
      <vt:lpstr>Insufflator</vt:lpstr>
      <vt:lpstr>Laparoscopy = keyhole surgery = minimally invasive surgery </vt:lpstr>
      <vt:lpstr>Laparoscopy</vt:lpstr>
      <vt:lpstr>Insufflator function</vt:lpstr>
      <vt:lpstr>Insufflator use</vt:lpstr>
      <vt:lpstr>Use</vt:lpstr>
      <vt:lpstr>Construction: physical view</vt:lpstr>
      <vt:lpstr>PowerPoint Presentation</vt:lpstr>
      <vt:lpstr>Construction</vt:lpstr>
      <vt:lpstr>Construction: Field Replaceable Units</vt:lpstr>
      <vt:lpstr>Components</vt:lpstr>
      <vt:lpstr>Safety considerations</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206</cp:revision>
  <dcterms:created xsi:type="dcterms:W3CDTF">2014-11-03T16:21:19Z</dcterms:created>
  <dcterms:modified xsi:type="dcterms:W3CDTF">2020-03-18T13:54:38Z</dcterms:modified>
</cp:coreProperties>
</file>